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84" r:id="rId4"/>
    <p:sldId id="283" r:id="rId5"/>
    <p:sldId id="276" r:id="rId6"/>
    <p:sldId id="277" r:id="rId7"/>
    <p:sldId id="279" r:id="rId8"/>
    <p:sldId id="280" r:id="rId9"/>
    <p:sldId id="261" r:id="rId10"/>
    <p:sldId id="281" r:id="rId11"/>
    <p:sldId id="282" r:id="rId12"/>
    <p:sldId id="260" r:id="rId13"/>
    <p:sldId id="28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07" autoAdjust="0"/>
  </p:normalViewPr>
  <p:slideViewPr>
    <p:cSldViewPr>
      <p:cViewPr varScale="1">
        <p:scale>
          <a:sx n="67" d="100"/>
          <a:sy n="6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Входная диагностика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Составление вопросов из слов</c:v>
                </c:pt>
                <c:pt idx="1">
                  <c:v>Составь вопросы к ключевым словам</c:v>
                </c:pt>
                <c:pt idx="2">
                  <c:v>Составь вопросы ко всему тексту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Итоговое занятие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Составление вопросов из слов</c:v>
                </c:pt>
                <c:pt idx="1">
                  <c:v>Составь вопросы к ключевым словам</c:v>
                </c:pt>
                <c:pt idx="2">
                  <c:v>Составь вопросы ко всему тексту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646528"/>
        <c:axId val="144648064"/>
      </c:barChart>
      <c:catAx>
        <c:axId val="144646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44648064"/>
        <c:crosses val="autoZero"/>
        <c:auto val="1"/>
        <c:lblAlgn val="ctr"/>
        <c:lblOffset val="100"/>
        <c:noMultiLvlLbl val="0"/>
      </c:catAx>
      <c:valAx>
        <c:axId val="144648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646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4166666666667"/>
          <c:y val="7.4421998031496059E-2"/>
          <c:w val="0.57496456692913389"/>
          <c:h val="0.590898375984251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Входная диагностика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Полнота характеристики понятия «литературные направления»</c:v>
                </c:pt>
                <c:pt idx="1">
                  <c:v>Отбор вида смысловых отношений</c:v>
                </c:pt>
                <c:pt idx="2">
                  <c:v>Определение принадлежности предложенных стихотворений к литературному направлению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75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Итоговое занятие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Полнота характеристики понятия «литературные направления»</c:v>
                </c:pt>
                <c:pt idx="1">
                  <c:v>Отбор вида смысловых отношений</c:v>
                </c:pt>
                <c:pt idx="2">
                  <c:v>Определение принадлежности предложенных стихотворений к литературному направлению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55</c:v>
                </c:pt>
                <c:pt idx="1">
                  <c:v>100</c:v>
                </c:pt>
                <c:pt idx="2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083136"/>
        <c:axId val="95216768"/>
      </c:barChart>
      <c:catAx>
        <c:axId val="139083136"/>
        <c:scaling>
          <c:orientation val="minMax"/>
        </c:scaling>
        <c:delete val="0"/>
        <c:axPos val="b"/>
        <c:majorTickMark val="out"/>
        <c:minorTickMark val="none"/>
        <c:tickLblPos val="nextTo"/>
        <c:crossAx val="95216768"/>
        <c:crosses val="autoZero"/>
        <c:auto val="1"/>
        <c:lblAlgn val="ctr"/>
        <c:lblOffset val="100"/>
        <c:noMultiLvlLbl val="0"/>
      </c:catAx>
      <c:valAx>
        <c:axId val="95216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083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278570899529679E-2"/>
          <c:y val="4.358261408454616E-2"/>
          <c:w val="0.65561395956004886"/>
          <c:h val="0.846269468322964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входная диагностика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</c:v>
                </c:pt>
                <c:pt idx="1">
                  <c:v>35</c:v>
                </c:pt>
                <c:pt idx="2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итоговое занятие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К1</c:v>
                </c:pt>
                <c:pt idx="1">
                  <c:v>К2</c:v>
                </c:pt>
                <c:pt idx="2">
                  <c:v>К3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70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00544"/>
        <c:axId val="144702080"/>
      </c:barChart>
      <c:catAx>
        <c:axId val="14470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4702080"/>
        <c:crosses val="autoZero"/>
        <c:auto val="1"/>
        <c:lblAlgn val="ctr"/>
        <c:lblOffset val="100"/>
        <c:noMultiLvlLbl val="0"/>
      </c:catAx>
      <c:valAx>
        <c:axId val="14470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700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984567743839023"/>
          <c:y val="0.42445414051216529"/>
          <c:w val="0.27133585794656695"/>
          <c:h val="0.298066225666283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Количество учащихся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средгий уровень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Количество учащихся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Количество учащихся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Количество учащихся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324800"/>
        <c:axId val="139323264"/>
      </c:barChart>
      <c:valAx>
        <c:axId val="139323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324800"/>
        <c:crosses val="autoZero"/>
        <c:crossBetween val="between"/>
      </c:valAx>
      <c:catAx>
        <c:axId val="13932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9323264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87499999999994E-2"/>
          <c:y val="6.5046998031496064E-2"/>
          <c:w val="0.55881873359580048"/>
          <c:h val="0.8932969980314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449792"/>
        <c:axId val="152451328"/>
      </c:barChart>
      <c:catAx>
        <c:axId val="15244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2451328"/>
        <c:crosses val="autoZero"/>
        <c:auto val="1"/>
        <c:lblAlgn val="ctr"/>
        <c:lblOffset val="100"/>
        <c:noMultiLvlLbl val="0"/>
      </c:catAx>
      <c:valAx>
        <c:axId val="152451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2449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F43386D-E2A0-45EE-97A4-DB75C1F5C767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8930C1-D829-4C83-9CB0-5F6E463FFA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332656"/>
            <a:ext cx="6838528" cy="41764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  <a:t/>
            </a:r>
            <a:br>
              <a:rPr lang="ru-RU" sz="3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</a:br>
            <a:r>
              <a:rPr lang="ru-RU" sz="36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  <a:t/>
            </a:r>
            <a:br>
              <a:rPr lang="ru-RU" sz="36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</a:br>
            <a:r>
              <a:rPr lang="ru-RU" sz="3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  <a:t/>
            </a:r>
            <a:br>
              <a:rPr lang="ru-RU" sz="3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</a:br>
            <a:r>
              <a:rPr lang="ru-RU" sz="36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  <a:t/>
            </a:r>
            <a:br>
              <a:rPr lang="ru-RU" sz="36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</a:br>
            <a:r>
              <a:rPr lang="ru-RU" sz="3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cs typeface="Times New Roman" pitchFamily="18" charset="0"/>
              </a:rPr>
              <a:t>Тема апробационной площадки: «Формирование метапредметных результатов у учащихся основной школы при переходе на ФГОС»</a:t>
            </a:r>
            <a:r>
              <a:rPr lang="ru-RU" sz="32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cademy Italic" pitchFamily="2" charset="0"/>
              </a:rPr>
              <a:t/>
            </a:r>
            <a:br>
              <a:rPr lang="ru-RU" sz="2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cademy Italic" pitchFamily="2" charset="0"/>
              </a:rPr>
            </a:br>
            <a:r>
              <a:rPr lang="ru-RU" sz="1800" dirty="0" smtClean="0">
                <a:latin typeface="Academy Italic" pitchFamily="2" charset="0"/>
              </a:rPr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357694"/>
            <a:ext cx="6172200" cy="2017228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Разработчики: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 МАОУ «СОШ № 15» 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убаха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/>
          <a:lstStyle/>
          <a:p>
            <a:pPr algn="ctr"/>
            <a:r>
              <a:rPr lang="ru-RU" dirty="0" smtClean="0"/>
              <a:t>Достижения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931224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2013-2014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Участие в </a:t>
            </a:r>
            <a:r>
              <a:rPr lang="en-US" dirty="0"/>
              <a:t>I </a:t>
            </a:r>
            <a:r>
              <a:rPr lang="ru-RU" dirty="0"/>
              <a:t>краевой </a:t>
            </a:r>
            <a:r>
              <a:rPr lang="ru-RU" dirty="0" err="1"/>
              <a:t>метапредметной</a:t>
            </a:r>
            <a:r>
              <a:rPr lang="ru-RU" dirty="0"/>
              <a:t> </a:t>
            </a:r>
            <a:r>
              <a:rPr lang="ru-RU" dirty="0" smtClean="0"/>
              <a:t>олимпиаде (лагерь </a:t>
            </a:r>
            <a:r>
              <a:rPr lang="ru-RU" dirty="0"/>
              <a:t>«Вперед, в будущее» в г. </a:t>
            </a:r>
            <a:r>
              <a:rPr lang="ru-RU" dirty="0" smtClean="0"/>
              <a:t>Чайковский)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Мурин Никита - 2 место (Смысловое чтение)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2014-2015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Участие в </a:t>
            </a:r>
            <a:r>
              <a:rPr lang="en-US" dirty="0" smtClean="0"/>
              <a:t>I </a:t>
            </a:r>
            <a:r>
              <a:rPr lang="ru-RU" dirty="0" smtClean="0"/>
              <a:t>муниципальной </a:t>
            </a:r>
            <a:r>
              <a:rPr lang="ru-RU" dirty="0" err="1" smtClean="0"/>
              <a:t>метапредметной</a:t>
            </a:r>
            <a:r>
              <a:rPr lang="ru-RU" dirty="0" smtClean="0"/>
              <a:t> олимпиаде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Максимова Ю. - 2 место, Никитина Д. - 3 место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(Смысловое чтение)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Смышляева А. – 3 место (Аргументация</a:t>
            </a:r>
            <a:r>
              <a:rPr lang="ru-RU" dirty="0"/>
              <a:t>)</a:t>
            </a:r>
            <a:endParaRPr lang="ru-RU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Мельникова О.- 1 место (Учебное сотрудничество)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Потапов А. – 1 место (Моделирование)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01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931224" cy="6069288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Участие в </a:t>
            </a:r>
            <a:r>
              <a:rPr lang="en-US" dirty="0" smtClean="0"/>
              <a:t>I </a:t>
            </a:r>
            <a:r>
              <a:rPr lang="ru-RU" dirty="0" smtClean="0"/>
              <a:t>межмуниципальной </a:t>
            </a:r>
            <a:r>
              <a:rPr lang="ru-RU" dirty="0" err="1" smtClean="0"/>
              <a:t>метапредметной</a:t>
            </a:r>
            <a:r>
              <a:rPr lang="ru-RU" dirty="0" smtClean="0"/>
              <a:t> олимпиаде</a:t>
            </a:r>
          </a:p>
          <a:p>
            <a:pPr marL="0" indent="0" algn="ctr">
              <a:buNone/>
            </a:pPr>
            <a:endParaRPr lang="ru-RU" dirty="0" smtClean="0"/>
          </a:p>
          <a:p>
            <a:r>
              <a:rPr lang="ru-RU" dirty="0" smtClean="0"/>
              <a:t>Садыкова А.- 1место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Павлова В.- 2 место      </a:t>
            </a:r>
            <a:r>
              <a:rPr lang="ru-RU" dirty="0"/>
              <a:t>(Смысловое чтение)</a:t>
            </a:r>
          </a:p>
          <a:p>
            <a:pPr marL="0" indent="0">
              <a:buNone/>
            </a:pPr>
            <a:r>
              <a:rPr lang="ru-RU" dirty="0" smtClean="0"/>
              <a:t>    Чиркова А.- 3 место   </a:t>
            </a:r>
          </a:p>
          <a:p>
            <a:r>
              <a:rPr lang="ru-RU" dirty="0" smtClean="0"/>
              <a:t>Мельникова О.- 3 место   (Аргументация)</a:t>
            </a:r>
          </a:p>
          <a:p>
            <a:r>
              <a:rPr lang="ru-RU" dirty="0" smtClean="0"/>
              <a:t>Максимова Ю.- 1 место  (Учебное сотрудничество)</a:t>
            </a:r>
          </a:p>
          <a:p>
            <a:r>
              <a:rPr lang="ru-RU" dirty="0" err="1" smtClean="0"/>
              <a:t>Голянская</a:t>
            </a:r>
            <a:r>
              <a:rPr lang="ru-RU" dirty="0" smtClean="0"/>
              <a:t> А. – 3 место   (Моделирование)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835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524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Продукты апробационной деятельности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8234087"/>
              </p:ext>
            </p:extLst>
          </p:nvPr>
        </p:nvGraphicFramePr>
        <p:xfrm>
          <a:off x="107504" y="692696"/>
          <a:ext cx="8784977" cy="570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561021"/>
                <a:gridCol w="2399419"/>
                <a:gridCol w="2880321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Продукт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Место размещения</a:t>
                      </a:r>
                      <a:endParaRPr lang="ru-RU" dirty="0"/>
                    </a:p>
                  </a:txBody>
                  <a:tcPr/>
                </a:tc>
              </a:tr>
              <a:tr h="4624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Конференция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выступление</a:t>
                      </a:r>
                    </a:p>
                    <a:p>
                      <a:pPr algn="ctr"/>
                      <a:r>
                        <a:rPr lang="ru-RU" dirty="0" smtClean="0"/>
                        <a:t>публикация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meta.psu.ru</a:t>
                      </a:r>
                      <a:endParaRPr lang="ru-RU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сборник «Достижение метапредметных и личностных результатов в основной</a:t>
                      </a:r>
                      <a:r>
                        <a:rPr lang="ru-RU" baseline="0" dirty="0" smtClean="0"/>
                        <a:t> школе</a:t>
                      </a:r>
                      <a:r>
                        <a:rPr lang="ru-RU" dirty="0" smtClean="0"/>
                        <a:t>» Пермь, 2012</a:t>
                      </a:r>
                      <a:endParaRPr lang="ru-RU" dirty="0"/>
                    </a:p>
                  </a:txBody>
                  <a:tcPr/>
                </a:tc>
              </a:tr>
              <a:tr h="4624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семинар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межмуниципальный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мастер-класс, открытые уроки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mcikt.ru</a:t>
                      </a:r>
                      <a:endParaRPr lang="ru-RU" dirty="0"/>
                    </a:p>
                  </a:txBody>
                  <a:tcPr/>
                </a:tc>
              </a:tr>
              <a:tr h="4624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НПК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выступление</a:t>
                      </a:r>
                    </a:p>
                    <a:p>
                      <a:pPr algn="ctr"/>
                      <a:r>
                        <a:rPr lang="ru-RU" dirty="0" smtClean="0"/>
                        <a:t>публикация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Сборник «Мониторинг метапредметных результатов в основной школе» Пермь, 2013</a:t>
                      </a:r>
                      <a:endParaRPr lang="ru-RU" dirty="0"/>
                    </a:p>
                  </a:txBody>
                  <a:tcPr/>
                </a:tc>
              </a:tr>
              <a:tr h="4624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НПК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выступление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  <a:r>
                        <a:rPr lang="ru-RU" baseline="0" dirty="0" smtClean="0"/>
                        <a:t> ООО</a:t>
                      </a:r>
                      <a:endParaRPr lang="ru-RU" dirty="0"/>
                    </a:p>
                  </a:txBody>
                  <a:tcPr/>
                </a:tc>
              </a:tr>
              <a:tr h="4624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КПК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мастер-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mcikt.ru</a:t>
                      </a:r>
                      <a:endParaRPr lang="ru-RU" dirty="0"/>
                    </a:p>
                  </a:txBody>
                  <a:tcPr/>
                </a:tc>
              </a:tr>
              <a:tr h="4624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конференция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выступление </a:t>
                      </a:r>
                    </a:p>
                    <a:p>
                      <a:pPr algn="ctr"/>
                      <a:r>
                        <a:rPr lang="ru-RU" dirty="0" smtClean="0"/>
                        <a:t>мастер-класс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mcikt.ru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dirty="0" smtClean="0"/>
              <a:t>Перспективы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4932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2015-2017</a:t>
            </a:r>
          </a:p>
          <a:p>
            <a:pPr marL="0" indent="0">
              <a:buNone/>
            </a:pPr>
            <a:r>
              <a:rPr lang="ru-RU" dirty="0" smtClean="0"/>
              <a:t>Смысловое чтение </a:t>
            </a:r>
          </a:p>
          <a:p>
            <a:pPr marL="0" indent="0">
              <a:buNone/>
            </a:pPr>
            <a:r>
              <a:rPr lang="ru-RU" dirty="0" smtClean="0"/>
              <a:t>Направление «Поиск информации» (6 </a:t>
            </a:r>
            <a:r>
              <a:rPr lang="ru-RU" dirty="0" err="1" smtClean="0"/>
              <a:t>кл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ОР: умение задавать вопросы  (КК)</a:t>
            </a:r>
          </a:p>
          <a:p>
            <a:pPr marL="0" indent="0">
              <a:buNone/>
            </a:pPr>
            <a:r>
              <a:rPr lang="ru-RU" dirty="0" smtClean="0"/>
              <a:t>Направление «Оценка информации» (8 </a:t>
            </a:r>
            <a:r>
              <a:rPr lang="ru-RU" dirty="0" err="1" smtClean="0"/>
              <a:t>кл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/>
              <a:t>ОР: </a:t>
            </a:r>
            <a:r>
              <a:rPr lang="ru-RU" dirty="0" smtClean="0"/>
              <a:t>умение </a:t>
            </a:r>
            <a:r>
              <a:rPr lang="ru-RU" dirty="0"/>
              <a:t>выделить факты  и мнения в тексте, сомнительную, </a:t>
            </a:r>
            <a:r>
              <a:rPr lang="ru-RU" dirty="0" smtClean="0"/>
              <a:t>второстепенную, </a:t>
            </a:r>
            <a:r>
              <a:rPr lang="ru-RU" dirty="0"/>
              <a:t>противоречивую </a:t>
            </a:r>
            <a:r>
              <a:rPr lang="ru-RU" dirty="0" smtClean="0"/>
              <a:t>информацию (КК)</a:t>
            </a:r>
          </a:p>
          <a:p>
            <a:pPr marL="0" indent="0">
              <a:buNone/>
            </a:pPr>
            <a:r>
              <a:rPr lang="ru-RU" dirty="0" smtClean="0"/>
              <a:t>Участие в НПК, метапредметных олимпиадах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7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467600" cy="5925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2015-2017</a:t>
            </a:r>
          </a:p>
          <a:p>
            <a:pPr marL="0" indent="0">
              <a:buNone/>
            </a:pPr>
            <a:r>
              <a:rPr lang="ru-RU" dirty="0" smtClean="0"/>
              <a:t>Аргументация </a:t>
            </a:r>
            <a:r>
              <a:rPr lang="ru-RU" dirty="0"/>
              <a:t>в </a:t>
            </a:r>
            <a:r>
              <a:rPr lang="ru-RU" dirty="0" smtClean="0"/>
              <a:t>дискуссии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ОР: </a:t>
            </a:r>
            <a:r>
              <a:rPr lang="ru-RU" dirty="0"/>
              <a:t>умение формулировать, аргументировать свое </a:t>
            </a:r>
            <a:r>
              <a:rPr lang="ru-RU" dirty="0" smtClean="0"/>
              <a:t>мнение; умение </a:t>
            </a:r>
            <a:r>
              <a:rPr lang="ru-RU" dirty="0"/>
              <a:t>находить аргументы в любых источниках </a:t>
            </a:r>
            <a:r>
              <a:rPr lang="ru-RU" dirty="0" smtClean="0"/>
              <a:t>информации; умение </a:t>
            </a:r>
            <a:r>
              <a:rPr lang="ru-RU" dirty="0"/>
              <a:t>отделять мнимый аргумент от истинного на основе перечня </a:t>
            </a:r>
            <a:r>
              <a:rPr lang="ru-RU" dirty="0" smtClean="0"/>
              <a:t>аргументов (5 </a:t>
            </a:r>
            <a:r>
              <a:rPr lang="ru-RU" dirty="0" err="1" smtClean="0"/>
              <a:t>кл</a:t>
            </a:r>
            <a:r>
              <a:rPr lang="ru-RU" dirty="0" smtClean="0"/>
              <a:t>)</a:t>
            </a:r>
          </a:p>
          <a:p>
            <a:pPr marL="0" indent="0" algn="just">
              <a:buNone/>
            </a:pPr>
            <a:r>
              <a:rPr lang="ru-RU" dirty="0" smtClean="0"/>
              <a:t>ОР: умение  </a:t>
            </a:r>
            <a:r>
              <a:rPr lang="ru-RU" dirty="0"/>
              <a:t>аргументировать собственную позицию в ходе устного </a:t>
            </a:r>
            <a:r>
              <a:rPr lang="ru-RU" dirty="0" smtClean="0"/>
              <a:t>выступления;  </a:t>
            </a:r>
            <a:r>
              <a:rPr lang="ru-RU" dirty="0"/>
              <a:t>умение задавать вопросы к готовым аргументам, ослабляя аргумент </a:t>
            </a:r>
            <a:r>
              <a:rPr lang="ru-RU" dirty="0" smtClean="0"/>
              <a:t>оппонента (8 </a:t>
            </a:r>
            <a:r>
              <a:rPr lang="ru-RU" dirty="0" err="1" smtClean="0"/>
              <a:t>кл</a:t>
            </a:r>
            <a:r>
              <a:rPr lang="ru-RU" dirty="0"/>
              <a:t>) 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Участие в НПК, метапредметных олимпиадах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89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Сроки реализации программы апробационной деятельности школы (2012-2014)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925144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/>
              <a:t>2012-2013 </a:t>
            </a:r>
          </a:p>
          <a:p>
            <a:pPr marL="0" indent="0">
              <a:buNone/>
            </a:pPr>
            <a:r>
              <a:rPr lang="ru-RU" sz="9600" dirty="0" smtClean="0"/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9600" dirty="0"/>
              <a:t>К</a:t>
            </a:r>
            <a:r>
              <a:rPr lang="ru-RU" sz="9600" dirty="0" smtClean="0"/>
              <a:t>раевой проект «</a:t>
            </a:r>
            <a:r>
              <a:rPr lang="ru-RU" sz="9600" dirty="0" smtClean="0"/>
              <a:t>Научно-методическое </a:t>
            </a:r>
            <a:r>
              <a:rPr lang="ru-RU" sz="9600" dirty="0" smtClean="0"/>
              <a:t>обеспечение образовательного процесса и мониторинга достижения учащимися метапредметных и личностных результатов при переходе на стандарты второго поколения»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6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9600" dirty="0" smtClean="0"/>
              <a:t>Научный руководитель: </a:t>
            </a:r>
            <a:r>
              <a:rPr lang="ru-RU" sz="9600" dirty="0" err="1" smtClean="0"/>
              <a:t>Таизова</a:t>
            </a:r>
            <a:r>
              <a:rPr lang="ru-RU" sz="9600" dirty="0" smtClean="0"/>
              <a:t> О.С.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6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9600" dirty="0" smtClean="0"/>
              <a:t>6 педагогов (3 учителя русского языка и литературы,</a:t>
            </a:r>
            <a:r>
              <a:rPr lang="ru-RU" sz="9600" dirty="0"/>
              <a:t> 2 учителя английского </a:t>
            </a:r>
            <a:r>
              <a:rPr lang="ru-RU" sz="9600" dirty="0" smtClean="0"/>
              <a:t>языка, </a:t>
            </a:r>
            <a:r>
              <a:rPr lang="ru-RU" sz="9600" dirty="0"/>
              <a:t>учитель истории и </a:t>
            </a:r>
            <a:r>
              <a:rPr lang="ru-RU" sz="9600" dirty="0" smtClean="0"/>
              <a:t>обществознания)</a:t>
            </a:r>
            <a:endParaRPr lang="ru-RU" sz="9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500" dirty="0" smtClean="0"/>
          </a:p>
          <a:p>
            <a:pPr marL="0" indent="0">
              <a:buNone/>
            </a:pPr>
            <a:endParaRPr lang="ru-RU" sz="4500" dirty="0"/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endParaRPr lang="ru-RU" sz="45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137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/>
          <a:lstStyle/>
          <a:p>
            <a:r>
              <a:rPr lang="ru-RU" dirty="0" smtClean="0"/>
              <a:t>2013-2014</a:t>
            </a:r>
          </a:p>
          <a:p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Краевой проект «Научно-методическое обеспечение образовательного процесса и двухуровневой модели мониторинга метапредметных результатов учащихся основной школы при переходе на ФГОС»</a:t>
            </a:r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Научный руководитель: </a:t>
            </a:r>
            <a:r>
              <a:rPr lang="ru-RU" dirty="0" err="1" smtClean="0"/>
              <a:t>Таизова</a:t>
            </a:r>
            <a:r>
              <a:rPr lang="ru-RU" dirty="0" smtClean="0"/>
              <a:t> О.С.</a:t>
            </a:r>
            <a:endParaRPr lang="ru-RU" dirty="0"/>
          </a:p>
          <a:p>
            <a:pPr algn="just"/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4 педагога (учитель русского языка и литературы, 2 учителя английского языка, учитель истории и обществознания)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159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91264" cy="61412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2014-2015</a:t>
            </a:r>
          </a:p>
          <a:p>
            <a:pPr marL="0" indent="0">
              <a:buNone/>
            </a:pPr>
            <a:endParaRPr lang="ru-RU" dirty="0" smtClean="0"/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КПК по программе «Мониторинг метапредметных и личностных результатов в основной школе»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Краевой проект «Проектирование межрегиональных метапредметных олимпиад» в составе сетевого проектного педагогического сообщества»</a:t>
            </a:r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Научный руководитель: </a:t>
            </a:r>
            <a:r>
              <a:rPr lang="ru-RU" dirty="0" err="1"/>
              <a:t>Таизова</a:t>
            </a:r>
            <a:r>
              <a:rPr lang="ru-RU" dirty="0"/>
              <a:t> О.С.</a:t>
            </a:r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6 педагогов (учитель русского языка и литературы, учитель английского языка, учитель истории и обществознания, учитель биологии и химии, учитель информатики, педагог- психолог)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16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Декомпозиция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90465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2012-2013</a:t>
            </a:r>
          </a:p>
          <a:p>
            <a:pPr algn="just"/>
            <a:r>
              <a:rPr lang="ru-RU" dirty="0" smtClean="0"/>
              <a:t>Направление </a:t>
            </a:r>
            <a:r>
              <a:rPr lang="ru-RU" dirty="0"/>
              <a:t>«поиск </a:t>
            </a:r>
            <a:r>
              <a:rPr lang="ru-RU" dirty="0" smtClean="0"/>
              <a:t>информации»  КК «Работа с </a:t>
            </a:r>
            <a:r>
              <a:rPr lang="ru-RU" dirty="0"/>
              <a:t>текстом. Учимся задавать вопросы»  </a:t>
            </a:r>
            <a:r>
              <a:rPr lang="ru-RU" dirty="0" smtClean="0"/>
              <a:t>(5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</a:p>
          <a:p>
            <a:pPr algn="just"/>
            <a:r>
              <a:rPr lang="ru-RU" dirty="0" smtClean="0"/>
              <a:t>ОР: сформированное умение задавать вопросы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29716720"/>
              </p:ext>
            </p:extLst>
          </p:nvPr>
        </p:nvGraphicFramePr>
        <p:xfrm>
          <a:off x="395536" y="2420888"/>
          <a:ext cx="78488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97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45719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075240" cy="63573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2012-2013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Направление «Смысловое </a:t>
            </a:r>
            <a:r>
              <a:rPr lang="ru-RU" dirty="0"/>
              <a:t>свертывание и преобразование </a:t>
            </a:r>
            <a:r>
              <a:rPr lang="ru-RU" dirty="0" smtClean="0"/>
              <a:t>информации» КК </a:t>
            </a:r>
            <a:r>
              <a:rPr lang="ru-RU" dirty="0"/>
              <a:t>«Преобразование</a:t>
            </a:r>
            <a:r>
              <a:rPr lang="ru-RU" dirty="0" smtClean="0"/>
              <a:t> </a:t>
            </a:r>
            <a:r>
              <a:rPr lang="ru-RU" dirty="0"/>
              <a:t>информации из сплошного текста в </a:t>
            </a:r>
            <a:r>
              <a:rPr lang="ru-RU" dirty="0" smtClean="0"/>
              <a:t>не сплошной </a:t>
            </a:r>
            <a:r>
              <a:rPr lang="ru-RU" dirty="0"/>
              <a:t>(таблицы, схемы</a:t>
            </a:r>
            <a:r>
              <a:rPr lang="ru-RU" dirty="0" smtClean="0"/>
              <a:t>)» 9 класс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ОР: сформированное </a:t>
            </a:r>
            <a:r>
              <a:rPr lang="ru-RU" dirty="0"/>
              <a:t>умение выделять главное и второстепенное</a:t>
            </a:r>
          </a:p>
          <a:p>
            <a:pPr marL="0" indent="0">
              <a:buNone/>
            </a:pPr>
            <a:endParaRPr lang="ru-RU" dirty="0" smtClean="0"/>
          </a:p>
          <a:p>
            <a:pPr algn="ctr"/>
            <a:endParaRPr lang="ru-RU" dirty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95143890"/>
              </p:ext>
            </p:extLst>
          </p:nvPr>
        </p:nvGraphicFramePr>
        <p:xfrm>
          <a:off x="179512" y="2708920"/>
          <a:ext cx="8640960" cy="414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256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2013-2014</a:t>
            </a:r>
          </a:p>
          <a:p>
            <a:pPr algn="just"/>
            <a:r>
              <a:rPr lang="ru-RU" dirty="0"/>
              <a:t>Направление «Смысловое свертывание и преобразование информации»  КК «Учимся составлять вопросный план»  (</a:t>
            </a:r>
            <a:r>
              <a:rPr lang="ru-RU" dirty="0" smtClean="0"/>
              <a:t>6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  <a:endParaRPr lang="ru-RU" dirty="0"/>
          </a:p>
          <a:p>
            <a:r>
              <a:rPr lang="ru-RU" dirty="0"/>
              <a:t>ОР: умение составлять вопросный план  к прочитанному  научно-познавательному тексту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31571568"/>
              </p:ext>
            </p:extLst>
          </p:nvPr>
        </p:nvGraphicFramePr>
        <p:xfrm>
          <a:off x="107504" y="1772816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987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2014-2015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Направление «Интерпретация текста» Модуль оценивания «Оценка умения  </a:t>
            </a:r>
            <a:r>
              <a:rPr lang="ru-RU" dirty="0"/>
              <a:t>интерпретировать  крылатое выражение через иллюстрацию жизненной </a:t>
            </a:r>
            <a:r>
              <a:rPr lang="ru-RU" dirty="0" smtClean="0"/>
              <a:t>ситуации» (7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ОР: умение  </a:t>
            </a:r>
            <a:r>
              <a:rPr lang="ru-RU" dirty="0"/>
              <a:t>интерпретировать  крылатое выражение через иллюстрацию жизненной ситуации</a:t>
            </a:r>
          </a:p>
          <a:p>
            <a:pPr algn="just">
              <a:buFont typeface="Courier New" pitchFamily="49" charset="0"/>
              <a:buChar char="o"/>
            </a:pPr>
            <a:endParaRPr lang="ru-RU" dirty="0"/>
          </a:p>
          <a:p>
            <a:pPr>
              <a:buFont typeface="Courier New" pitchFamily="49" charset="0"/>
              <a:buChar char="o"/>
            </a:pPr>
            <a:endParaRPr lang="ru-RU" dirty="0" smtClean="0"/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33537796"/>
              </p:ext>
            </p:extLst>
          </p:nvPr>
        </p:nvGraphicFramePr>
        <p:xfrm>
          <a:off x="1403648" y="3429000"/>
          <a:ext cx="619268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601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dirty="0" smtClean="0"/>
              <a:t>Аргументация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2014-2015</a:t>
            </a:r>
          </a:p>
          <a:p>
            <a:pPr marL="0" indent="0" algn="just">
              <a:buNone/>
            </a:pPr>
            <a:r>
              <a:rPr lang="ru-RU" dirty="0"/>
              <a:t>ОР: </a:t>
            </a:r>
            <a:r>
              <a:rPr lang="ru-RU" dirty="0" smtClean="0"/>
              <a:t>умение </a:t>
            </a:r>
            <a:r>
              <a:rPr lang="ru-RU" dirty="0"/>
              <a:t>сформулировать собственное мнение на основе найденных в Интернет-источниках аргументов «за»  или «против</a:t>
            </a:r>
            <a:r>
              <a:rPr lang="ru-RU" dirty="0" smtClean="0"/>
              <a:t>» (8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40235813"/>
              </p:ext>
            </p:extLst>
          </p:nvPr>
        </p:nvGraphicFramePr>
        <p:xfrm>
          <a:off x="1619672" y="2708920"/>
          <a:ext cx="576064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1177</TotalTime>
  <Words>652</Words>
  <Application>Microsoft Office PowerPoint</Application>
  <PresentationFormat>Экран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    Тема апробационной площадки: «Формирование метапредметных результатов у учащихся основной школы при переходе на ФГОС»       </vt:lpstr>
      <vt:lpstr>Сроки реализации программы апробационной деятельности школы (2012-2014)</vt:lpstr>
      <vt:lpstr>Презентация PowerPoint</vt:lpstr>
      <vt:lpstr>Презентация PowerPoint</vt:lpstr>
      <vt:lpstr>Декомпозиция результатов</vt:lpstr>
      <vt:lpstr>Презентация PowerPoint</vt:lpstr>
      <vt:lpstr>Презентация PowerPoint</vt:lpstr>
      <vt:lpstr>Презентация PowerPoint</vt:lpstr>
      <vt:lpstr>Аргументация</vt:lpstr>
      <vt:lpstr>Достижения учащихся</vt:lpstr>
      <vt:lpstr>Презентация PowerPoint</vt:lpstr>
      <vt:lpstr>Продукты апробационной деятельности</vt:lpstr>
      <vt:lpstr>Перспективы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 «Работа с текстом.   Составить вопросный план совсем несложно»</dc:title>
  <dc:creator>1</dc:creator>
  <cp:lastModifiedBy>Helena</cp:lastModifiedBy>
  <cp:revision>71</cp:revision>
  <dcterms:created xsi:type="dcterms:W3CDTF">2013-09-13T16:23:14Z</dcterms:created>
  <dcterms:modified xsi:type="dcterms:W3CDTF">2015-03-28T12:14:59Z</dcterms:modified>
</cp:coreProperties>
</file>